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7"/>
  </p:notesMasterIdLst>
  <p:handoutMasterIdLst>
    <p:handoutMasterId r:id="rId18"/>
  </p:handoutMasterIdLst>
  <p:sldIdLst>
    <p:sldId id="256" r:id="rId2"/>
    <p:sldId id="289" r:id="rId3"/>
    <p:sldId id="290" r:id="rId4"/>
    <p:sldId id="292" r:id="rId5"/>
    <p:sldId id="302" r:id="rId6"/>
    <p:sldId id="303" r:id="rId7"/>
    <p:sldId id="304" r:id="rId8"/>
    <p:sldId id="263" r:id="rId9"/>
    <p:sldId id="323" r:id="rId10"/>
    <p:sldId id="299" r:id="rId11"/>
    <p:sldId id="319" r:id="rId12"/>
    <p:sldId id="320" r:id="rId13"/>
    <p:sldId id="321" r:id="rId14"/>
    <p:sldId id="322" r:id="rId15"/>
    <p:sldId id="296" r:id="rId16"/>
  </p:sldIdLst>
  <p:sldSz cx="9144000" cy="6858000" type="screen4x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1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  <a:srgbClr val="66FF33"/>
    <a:srgbClr val="66FFFF"/>
    <a:srgbClr val="0000CC"/>
    <a:srgbClr val="33CC33"/>
    <a:srgbClr val="FFFF00"/>
    <a:srgbClr val="A50021"/>
    <a:srgbClr val="000066"/>
    <a:srgbClr val="FF66CC"/>
    <a:srgbClr val="CC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5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'%Cust v %Sales'!$K$12</c:f>
              <c:strCache>
                <c:ptCount val="1"/>
                <c:pt idx="0">
                  <c:v>Silver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%Sales'!$L$12:$N$12</c:f>
              <c:numCache>
                <c:formatCode>0.0%</c:formatCode>
                <c:ptCount val="3"/>
                <c:pt idx="0">
                  <c:v>0.33532934131736525</c:v>
                </c:pt>
                <c:pt idx="1">
                  <c:v>0.28789354817773788</c:v>
                </c:pt>
                <c:pt idx="2">
                  <c:v>0.27329796106777732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BC-48A7-B17F-1C97BAE56A7F}"/>
            </c:ext>
          </c:extLst>
        </c:ser>
        <c:ser>
          <c:idx val="1"/>
          <c:order val="1"/>
          <c:tx>
            <c:strRef>
              <c:f>'%Cust v %Sales'!$K$13</c:f>
              <c:strCache>
                <c:ptCount val="1"/>
                <c:pt idx="0">
                  <c:v>Elder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%Sales'!$L$13:$N$13</c:f>
              <c:numCache>
                <c:formatCode>0.0%</c:formatCode>
                <c:ptCount val="3"/>
                <c:pt idx="0">
                  <c:v>0.30496150556030793</c:v>
                </c:pt>
                <c:pt idx="1">
                  <c:v>0.18474695076643841</c:v>
                </c:pt>
                <c:pt idx="2">
                  <c:v>0.18100047734199193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BC-48A7-B17F-1C97BAE56A7F}"/>
            </c:ext>
          </c:extLst>
        </c:ser>
        <c:ser>
          <c:idx val="2"/>
          <c:order val="2"/>
          <c:tx>
            <c:strRef>
              <c:f>'%Cust v %Sales'!$K$14</c:f>
              <c:strCache>
                <c:ptCount val="1"/>
                <c:pt idx="0">
                  <c:v>Churned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%Sales'!$L$14:$N$14</c:f>
              <c:numCache>
                <c:formatCode>0.0%</c:formatCode>
                <c:ptCount val="3"/>
                <c:pt idx="0">
                  <c:v>0.1977473624180211</c:v>
                </c:pt>
                <c:pt idx="1">
                  <c:v>7.9699421898739825E-2</c:v>
                </c:pt>
                <c:pt idx="2">
                  <c:v>8.070882663043763E-2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EBC-48A7-B17F-1C97BAE56A7F}"/>
            </c:ext>
          </c:extLst>
        </c:ser>
        <c:ser>
          <c:idx val="3"/>
          <c:order val="3"/>
          <c:tx>
            <c:strRef>
              <c:f>'%Cust v %Sales'!$K$15</c:f>
              <c:strCache>
                <c:ptCount val="1"/>
                <c:pt idx="0">
                  <c:v>Golden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%Sales'!$L$15:$N$15</c:f>
              <c:numCache>
                <c:formatCode>0.0%</c:formatCode>
                <c:ptCount val="3"/>
                <c:pt idx="0">
                  <c:v>0.12389506700883947</c:v>
                </c:pt>
                <c:pt idx="1">
                  <c:v>0.44420909072826864</c:v>
                </c:pt>
                <c:pt idx="2">
                  <c:v>0.46129333452231702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EBC-48A7-B17F-1C97BAE56A7F}"/>
            </c:ext>
          </c:extLst>
        </c:ser>
        <c:ser>
          <c:idx val="4"/>
          <c:order val="4"/>
          <c:tx>
            <c:strRef>
              <c:f>'%Cust v %Sales'!$K$16</c:f>
              <c:strCache>
                <c:ptCount val="1"/>
                <c:pt idx="0">
                  <c:v>NewComer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'%Cust v %Sales'!$L$11:$N$11</c:f>
              <c:strCache>
                <c:ptCount val="3"/>
                <c:pt idx="0">
                  <c:v>% Customers</c:v>
                </c:pt>
                <c:pt idx="1">
                  <c:v>% Revenue</c:v>
                </c:pt>
                <c:pt idx="2">
                  <c:v>% NUM_DAYS</c:v>
                </c:pt>
              </c:strCache>
            </c:strRef>
          </c:cat>
          <c:val>
            <c:numRef>
              <c:f>'%Cust v %Sales'!$L$16:$N$16</c:f>
              <c:numCache>
                <c:formatCode>0.0%</c:formatCode>
                <c:ptCount val="3"/>
                <c:pt idx="0">
                  <c:v>3.8066723695466209E-2</c:v>
                </c:pt>
                <c:pt idx="1">
                  <c:v>3.4509884288153434E-3</c:v>
                </c:pt>
                <c:pt idx="2">
                  <c:v>3.6994004374760673E-3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EBC-48A7-B17F-1C97BAE56A7F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377665328"/>
        <c:axId val="377664496"/>
      </c:barChart>
      <c:catAx>
        <c:axId val="377665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7664496"/>
        <c:crosses val="autoZero"/>
        <c:auto val="1"/>
        <c:lblAlgn val="ctr"/>
        <c:lblOffset val="100"/>
        <c:noMultiLvlLbl val="0"/>
      </c:catAx>
      <c:valAx>
        <c:axId val="377664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7665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Price Elasticity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Elasticity!$Y$2:$Y$6</c:f>
              <c:strCache>
                <c:ptCount val="5"/>
                <c:pt idx="0">
                  <c:v>Silver</c:v>
                </c:pt>
                <c:pt idx="1">
                  <c:v>Elder</c:v>
                </c:pt>
                <c:pt idx="2">
                  <c:v>Churned</c:v>
                </c:pt>
                <c:pt idx="3">
                  <c:v>Golden</c:v>
                </c:pt>
                <c:pt idx="4">
                  <c:v>NewComer</c:v>
                </c:pt>
              </c:strCache>
            </c:strRef>
          </c:cat>
          <c:val>
            <c:numRef>
              <c:f>Elasticity!$Z$2:$Z$6</c:f>
              <c:numCache>
                <c:formatCode>General</c:formatCode>
                <c:ptCount val="5"/>
                <c:pt idx="0">
                  <c:v>0.15714876619189927</c:v>
                </c:pt>
                <c:pt idx="1">
                  <c:v>0.19820632893768911</c:v>
                </c:pt>
                <c:pt idx="2">
                  <c:v>0.18522874024803668</c:v>
                </c:pt>
                <c:pt idx="3">
                  <c:v>0.22658636282917882</c:v>
                </c:pt>
                <c:pt idx="4">
                  <c:v>8.3869374924370799E-2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036-4DEC-9810-772C75A39D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2480144"/>
        <c:axId val="742476400"/>
      </c:barChart>
      <c:catAx>
        <c:axId val="742480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2476400"/>
        <c:crosses val="autoZero"/>
        <c:auto val="1"/>
        <c:lblAlgn val="ctr"/>
        <c:lblOffset val="100"/>
        <c:noMultiLvlLbl val="0"/>
      </c:catAx>
      <c:valAx>
        <c:axId val="742476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2480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Elasticity!$Z$17</c:f>
              <c:strCache>
                <c:ptCount val="1"/>
                <c:pt idx="0">
                  <c:v>Current avg revenue/customer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Elasticity!$Y$18:$Y$22</c:f>
              <c:strCache>
                <c:ptCount val="5"/>
                <c:pt idx="0">
                  <c:v>Silver</c:v>
                </c:pt>
                <c:pt idx="1">
                  <c:v>Elder</c:v>
                </c:pt>
                <c:pt idx="2">
                  <c:v>Churned</c:v>
                </c:pt>
                <c:pt idx="3">
                  <c:v>Golden</c:v>
                </c:pt>
                <c:pt idx="4">
                  <c:v>NewComer</c:v>
                </c:pt>
              </c:strCache>
            </c:strRef>
          </c:cat>
          <c:val>
            <c:numRef>
              <c:f>Elasticity!$Z$18:$Z$22</c:f>
              <c:numCache>
                <c:formatCode>0</c:formatCode>
                <c:ptCount val="5"/>
                <c:pt idx="0">
                  <c:v>4203</c:v>
                </c:pt>
                <c:pt idx="1">
                  <c:v>2965.09665170263</c:v>
                </c:pt>
                <c:pt idx="2">
                  <c:v>1974</c:v>
                </c:pt>
                <c:pt idx="3">
                  <c:v>17548.501034870002</c:v>
                </c:pt>
                <c:pt idx="4">
                  <c:v>443.71550308379329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C85-4C80-B1D9-06992B69F8FD}"/>
            </c:ext>
          </c:extLst>
        </c:ser>
        <c:ser>
          <c:idx val="1"/>
          <c:order val="1"/>
          <c:tx>
            <c:strRef>
              <c:f>Elasticity!$AA$17</c:f>
              <c:strCache>
                <c:ptCount val="1"/>
                <c:pt idx="0">
                  <c:v>New avg revenue/customer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Elasticity!$Y$18:$Y$22</c:f>
              <c:strCache>
                <c:ptCount val="5"/>
                <c:pt idx="0">
                  <c:v>Silver</c:v>
                </c:pt>
                <c:pt idx="1">
                  <c:v>Elder</c:v>
                </c:pt>
                <c:pt idx="2">
                  <c:v>Churned</c:v>
                </c:pt>
                <c:pt idx="3">
                  <c:v>Golden</c:v>
                </c:pt>
                <c:pt idx="4">
                  <c:v>NewComer</c:v>
                </c:pt>
              </c:strCache>
            </c:strRef>
          </c:cat>
          <c:val>
            <c:numRef>
              <c:f>Elasticity!$AA$18:$AA$22</c:f>
              <c:numCache>
                <c:formatCode>0</c:formatCode>
                <c:ptCount val="5"/>
                <c:pt idx="0">
                  <c:v>5807.8917850919306</c:v>
                </c:pt>
                <c:pt idx="1">
                  <c:v>4006.8692858443865</c:v>
                </c:pt>
                <c:pt idx="2">
                  <c:v>2684.9377803291127</c:v>
                </c:pt>
                <c:pt idx="3">
                  <c:v>22341.200876164647</c:v>
                </c:pt>
                <c:pt idx="4">
                  <c:v>674.21922872169455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C85-4C80-B1D9-06992B69F8F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21043376"/>
        <c:axId val="521043792"/>
      </c:barChart>
      <c:catAx>
        <c:axId val="521043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043792"/>
        <c:crosses val="autoZero"/>
        <c:auto val="1"/>
        <c:lblAlgn val="ctr"/>
        <c:lblOffset val="100"/>
        <c:noMultiLvlLbl val="0"/>
      </c:catAx>
      <c:valAx>
        <c:axId val="521043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043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chemeClr val="bg1"/>
          </a:solidFill>
        </a:defRPr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CFCCA442-8CD6-4D53-ABFD-5305682809B0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29677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7"/>
            <a:ext cx="3038475" cy="466726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70B0CC5A-6EC1-4769-AEFA-D1AB8D256B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302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37840" cy="466434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1"/>
            <a:ext cx="3037840" cy="466434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r">
              <a:defRPr sz="1200"/>
            </a:lvl1pPr>
          </a:lstStyle>
          <a:p>
            <a:fld id="{B4587DD8-2F10-4797-B61F-3BE74CE7BA99}" type="datetimeFigureOut">
              <a:rPr lang="en-US" smtClean="0"/>
              <a:t>2/18/2018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4463" y="1162050"/>
            <a:ext cx="418147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67" tIns="46584" rIns="93167" bIns="4658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3"/>
            <a:ext cx="5608320" cy="3660458"/>
          </a:xfrm>
          <a:prstGeom prst="rect">
            <a:avLst/>
          </a:prstGeom>
        </p:spPr>
        <p:txBody>
          <a:bodyPr vert="horz" lIns="93167" tIns="46584" rIns="93167" bIns="4658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3037840" cy="466433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8"/>
            <a:ext cx="3037840" cy="466433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r">
              <a:defRPr sz="1200"/>
            </a:lvl1pPr>
          </a:lstStyle>
          <a:p>
            <a:fld id="{C4F21C7B-7857-48DB-886E-BD02195A3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3094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15" tIns="91415" rIns="91415" bIns="91415" anchor="ctr" anchorCtr="0">
            <a:noAutofit/>
          </a:bodyPr>
          <a:lstStyle/>
          <a:p>
            <a:endParaRPr/>
          </a:p>
        </p:txBody>
      </p:sp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3588" cy="34305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72084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15" tIns="91415" rIns="91415" bIns="91415" anchor="ctr" anchorCtr="0">
            <a:noAutofit/>
          </a:bodyPr>
          <a:lstStyle/>
          <a:p>
            <a:endParaRPr dirty="0"/>
          </a:p>
        </p:txBody>
      </p:sp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3588" cy="34305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9606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body" idx="1"/>
          </p:nvPr>
        </p:nvSpPr>
        <p:spPr>
          <a:xfrm>
            <a:off x="685801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15" tIns="91415" rIns="91415" bIns="91415" anchor="ctr" anchorCtr="0">
            <a:noAutofit/>
          </a:bodyPr>
          <a:lstStyle/>
          <a:p>
            <a:endParaRPr/>
          </a:p>
        </p:txBody>
      </p:sp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3588" cy="34305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8956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10218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2393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8568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8230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0881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  <a:noFill/>
          <a:ln>
            <a:noFill/>
          </a:ln>
        </p:spPr>
        <p:txBody>
          <a:bodyPr lIns="93152" tIns="93152" rIns="93152" bIns="93152" anchor="ctr" anchorCtr="0">
            <a:noAutofit/>
          </a:bodyPr>
          <a:lstStyle/>
          <a:p>
            <a:endParaRPr/>
          </a:p>
        </p:txBody>
      </p:sp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6507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TW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095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547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1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03709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54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1674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8540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085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323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993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602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583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667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523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620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799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TW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TW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663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TW"/>
              <a:t>Edit Master text styles</a:t>
            </a:r>
          </a:p>
          <a:p>
            <a:pPr lvl="1"/>
            <a:r>
              <a:rPr lang="en-US" altLang="zh-TW"/>
              <a:t>Second level</a:t>
            </a:r>
          </a:p>
          <a:p>
            <a:pPr lvl="2"/>
            <a:r>
              <a:rPr lang="en-US" altLang="zh-TW"/>
              <a:t>Third level</a:t>
            </a:r>
          </a:p>
          <a:p>
            <a:pPr lvl="3"/>
            <a:r>
              <a:rPr lang="en-US" altLang="zh-TW"/>
              <a:t>Fourth level</a:t>
            </a:r>
          </a:p>
          <a:p>
            <a:pPr lvl="4"/>
            <a:r>
              <a:rPr lang="en-US" altLang="zh-TW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1556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A422C-EEF3-4B63-9514-C9E743F9FE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772400" cy="1825096"/>
          </a:xfrm>
        </p:spPr>
        <p:txBody>
          <a:bodyPr>
            <a:noAutofit/>
          </a:bodyPr>
          <a:lstStyle/>
          <a:p>
            <a:r>
              <a:rPr lang="en-US" altLang="zh-TW" sz="4400" dirty="0"/>
              <a:t>Case5:</a:t>
            </a:r>
            <a:br>
              <a:rPr lang="en-US" altLang="zh-TW" sz="4400" dirty="0"/>
            </a:br>
            <a:r>
              <a:rPr lang="en-US" altLang="zh-TW" sz="4400" dirty="0"/>
              <a:t>Hertz car rental</a:t>
            </a:r>
            <a:br>
              <a:rPr lang="en-US" altLang="zh-TW" sz="4400" dirty="0"/>
            </a:br>
            <a:r>
              <a:rPr lang="en-US" altLang="zh-TW" sz="4400" dirty="0"/>
              <a:t>– Segmentation &amp; Poisson </a:t>
            </a:r>
            <a:r>
              <a:rPr lang="en-US" altLang="zh-TW" sz="4400" dirty="0" err="1"/>
              <a:t>Negbin</a:t>
            </a:r>
            <a:endParaRPr lang="zh-TW" alt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AC42D-544E-47C9-967A-021312AEE5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9236" y="3874248"/>
            <a:ext cx="7500732" cy="1072321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dirty="0"/>
              <a:t>Yu-Min Wang</a:t>
            </a:r>
          </a:p>
          <a:p>
            <a:r>
              <a:rPr lang="en-US" altLang="zh-TW" dirty="0"/>
              <a:t>Fall 2017</a:t>
            </a:r>
          </a:p>
          <a:p>
            <a:r>
              <a:rPr lang="en-US" altLang="zh-TW" dirty="0"/>
              <a:t>MKT 6v99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15715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3694" y="100985"/>
            <a:ext cx="7518700" cy="1293028"/>
          </a:xfrm>
        </p:spPr>
        <p:txBody>
          <a:bodyPr>
            <a:normAutofit fontScale="90000"/>
          </a:bodyPr>
          <a:lstStyle/>
          <a:p>
            <a:r>
              <a:rPr lang="en-US" dirty="0"/>
              <a:t>Clus1 (Silver) Poisson </a:t>
            </a:r>
            <a:r>
              <a:rPr lang="en-US" dirty="0" err="1"/>
              <a:t>NegBin</a:t>
            </a:r>
            <a:br>
              <a:rPr lang="en-US" dirty="0"/>
            </a:br>
            <a:r>
              <a:rPr lang="en-US" dirty="0"/>
              <a:t>NUM_DAYS Forecast 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469660"/>
              </p:ext>
            </p:extLst>
          </p:nvPr>
        </p:nvGraphicFramePr>
        <p:xfrm>
          <a:off x="183218" y="1786918"/>
          <a:ext cx="2645707" cy="23097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94194">
                  <a:extLst>
                    <a:ext uri="{9D8B030D-6E8A-4147-A177-3AD203B41FA5}">
                      <a16:colId xmlns:a16="http://schemas.microsoft.com/office/drawing/2014/main" val="137842244"/>
                    </a:ext>
                  </a:extLst>
                </a:gridCol>
                <a:gridCol w="772293">
                  <a:extLst>
                    <a:ext uri="{9D8B030D-6E8A-4147-A177-3AD203B41FA5}">
                      <a16:colId xmlns:a16="http://schemas.microsoft.com/office/drawing/2014/main" val="1308912088"/>
                    </a:ext>
                  </a:extLst>
                </a:gridCol>
                <a:gridCol w="579220">
                  <a:extLst>
                    <a:ext uri="{9D8B030D-6E8A-4147-A177-3AD203B41FA5}">
                      <a16:colId xmlns:a16="http://schemas.microsoft.com/office/drawing/2014/main" val="2284436853"/>
                    </a:ext>
                  </a:extLst>
                </a:gridCol>
              </a:tblGrid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863175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Intercept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3.946528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189413723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BRAND_TENURE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5.5522E-05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0.0217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135482994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NUM_BUS_RNTLS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0.013043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333884374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0.043057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37554255"/>
                  </a:ext>
                </a:extLst>
              </a:tr>
              <a:tr h="296861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</a:rPr>
                        <a:t>AVG_RENTAL_GAP_MTHS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-0.032756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567515851"/>
                  </a:ext>
                </a:extLst>
              </a:tr>
              <a:tr h="17119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TOTAL_NET_SENT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0.000717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2342559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management_occ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-0.052434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0.0075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44645168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professinal_occ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-0.071787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0.0029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510570607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sales_occ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-0.1229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211864326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bluecollar_occ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-0.077207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0.0267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31312813"/>
                  </a:ext>
                </a:extLst>
              </a:tr>
              <a:tr h="165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EDUC_YEARS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-0.014491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042692466"/>
                  </a:ext>
                </a:extLst>
              </a:tr>
              <a:tr h="17424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0.13548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594729448"/>
                  </a:ext>
                </a:extLst>
              </a:tr>
            </a:tbl>
          </a:graphicData>
        </a:graphic>
      </p:graphicFrame>
      <p:pic>
        <p:nvPicPr>
          <p:cNvPr id="6" name="Picture 5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1C9287D3-29C1-4797-BB8B-FD2079011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157" y="1786918"/>
            <a:ext cx="577215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487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93694" y="100985"/>
            <a:ext cx="7518700" cy="1293028"/>
          </a:xfrm>
        </p:spPr>
        <p:txBody>
          <a:bodyPr>
            <a:normAutofit fontScale="90000"/>
          </a:bodyPr>
          <a:lstStyle/>
          <a:p>
            <a:r>
              <a:rPr lang="en-US" dirty="0"/>
              <a:t>Clus2 (elder) Poisson </a:t>
            </a:r>
            <a:r>
              <a:rPr lang="en-US" dirty="0" err="1"/>
              <a:t>NegBin</a:t>
            </a:r>
            <a:br>
              <a:rPr lang="en-US" dirty="0"/>
            </a:br>
            <a:r>
              <a:rPr lang="en-US" dirty="0"/>
              <a:t>NUM_DAYS Forecast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0341027"/>
              </p:ext>
            </p:extLst>
          </p:nvPr>
        </p:nvGraphicFramePr>
        <p:xfrm>
          <a:off x="348503" y="1728787"/>
          <a:ext cx="2781300" cy="25653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60522">
                  <a:extLst>
                    <a:ext uri="{9D8B030D-6E8A-4147-A177-3AD203B41FA5}">
                      <a16:colId xmlns:a16="http://schemas.microsoft.com/office/drawing/2014/main" val="3298151757"/>
                    </a:ext>
                  </a:extLst>
                </a:gridCol>
                <a:gridCol w="811873">
                  <a:extLst>
                    <a:ext uri="{9D8B030D-6E8A-4147-A177-3AD203B41FA5}">
                      <a16:colId xmlns:a16="http://schemas.microsoft.com/office/drawing/2014/main" val="2006415830"/>
                    </a:ext>
                  </a:extLst>
                </a:gridCol>
                <a:gridCol w="608905">
                  <a:extLst>
                    <a:ext uri="{9D8B030D-6E8A-4147-A177-3AD203B41FA5}">
                      <a16:colId xmlns:a16="http://schemas.microsoft.com/office/drawing/2014/main" val="3401708630"/>
                    </a:ext>
                  </a:extLst>
                </a:gridCol>
              </a:tblGrid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2170605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Intercept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3.436146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60249644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BRAND_TENURE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0.000122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740469455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</a:rPr>
                        <a:t>NUM_BUS_RNTLS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0.017462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36332424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0.063773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132771316"/>
                  </a:ext>
                </a:extLst>
              </a:tr>
              <a:tr h="3625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AVG_RENTAL_GAP_MTHS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-0.0221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104666913"/>
                  </a:ext>
                </a:extLst>
              </a:tr>
              <a:tr h="19967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TOTAL_NET_SENT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0.000495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0.0344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48478601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management_occ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-0.073856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0.0012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27532616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professinal_occ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-0.068072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0.0158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44290406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sales_occ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-0.115409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505218872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bluecollar_occ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-0.084405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0.0505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2221067"/>
                  </a:ext>
                </a:extLst>
              </a:tr>
              <a:tr h="18127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EDUC_YEARS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-0.011928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0.0056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132729888"/>
                  </a:ext>
                </a:extLst>
              </a:tr>
              <a:tr h="19033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0.164861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358217800"/>
                  </a:ext>
                </a:extLst>
              </a:tr>
            </a:tbl>
          </a:graphicData>
        </a:graphic>
      </p:graphicFrame>
      <p:pic>
        <p:nvPicPr>
          <p:cNvPr id="4" name="Picture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8E149B6A-2B7B-42FA-8A72-A06942238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081" y="1728787"/>
            <a:ext cx="523875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474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39271" y="100985"/>
            <a:ext cx="8173123" cy="1293028"/>
          </a:xfrm>
        </p:spPr>
        <p:txBody>
          <a:bodyPr>
            <a:normAutofit fontScale="90000"/>
          </a:bodyPr>
          <a:lstStyle/>
          <a:p>
            <a:r>
              <a:rPr lang="en-US" dirty="0"/>
              <a:t>Clus3 (churned) Poisson </a:t>
            </a:r>
            <a:r>
              <a:rPr lang="en-US" dirty="0" err="1"/>
              <a:t>NegBin</a:t>
            </a:r>
            <a:br>
              <a:rPr lang="en-US" dirty="0"/>
            </a:br>
            <a:r>
              <a:rPr lang="en-US" dirty="0"/>
              <a:t>NUM_DAYS Forecast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2093545"/>
              </p:ext>
            </p:extLst>
          </p:nvPr>
        </p:nvGraphicFramePr>
        <p:xfrm>
          <a:off x="149411" y="2005853"/>
          <a:ext cx="2584824" cy="14478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77466">
                  <a:extLst>
                    <a:ext uri="{9D8B030D-6E8A-4147-A177-3AD203B41FA5}">
                      <a16:colId xmlns:a16="http://schemas.microsoft.com/office/drawing/2014/main" val="2897815710"/>
                    </a:ext>
                  </a:extLst>
                </a:gridCol>
                <a:gridCol w="733617">
                  <a:extLst>
                    <a:ext uri="{9D8B030D-6E8A-4147-A177-3AD203B41FA5}">
                      <a16:colId xmlns:a16="http://schemas.microsoft.com/office/drawing/2014/main" val="1797560434"/>
                    </a:ext>
                  </a:extLst>
                </a:gridCol>
                <a:gridCol w="573741">
                  <a:extLst>
                    <a:ext uri="{9D8B030D-6E8A-4147-A177-3AD203B41FA5}">
                      <a16:colId xmlns:a16="http://schemas.microsoft.com/office/drawing/2014/main" val="33374696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04930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</a:rPr>
                        <a:t>Intercept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2.990498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0541638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BRAND_TENURE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0.000133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891771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NUM_BUS_RNTLS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0.020187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5025504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0.092582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6515062"/>
                  </a:ext>
                </a:extLst>
              </a:tr>
              <a:tr h="197224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AVG_RENTAL_GAP_MTHS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-0.023818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298073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0.197362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921416565"/>
                  </a:ext>
                </a:extLst>
              </a:tr>
            </a:tbl>
          </a:graphicData>
        </a:graphic>
      </p:graphicFrame>
      <p:pic>
        <p:nvPicPr>
          <p:cNvPr id="4" name="Picture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7A67C230-BB16-418E-9E6A-12158361B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5034" y="2005853"/>
            <a:ext cx="5248275" cy="326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178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99247" y="100985"/>
            <a:ext cx="7913147" cy="1293028"/>
          </a:xfrm>
        </p:spPr>
        <p:txBody>
          <a:bodyPr>
            <a:normAutofit fontScale="90000"/>
          </a:bodyPr>
          <a:lstStyle/>
          <a:p>
            <a:r>
              <a:rPr lang="en-US" dirty="0"/>
              <a:t>Clus4 (golden) Poisson </a:t>
            </a:r>
            <a:r>
              <a:rPr lang="en-US" dirty="0" err="1"/>
              <a:t>NegBin</a:t>
            </a:r>
            <a:br>
              <a:rPr lang="en-US" dirty="0"/>
            </a:br>
            <a:r>
              <a:rPr lang="en-US" dirty="0"/>
              <a:t>NUM_DAYS Forecast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403682"/>
              </p:ext>
            </p:extLst>
          </p:nvPr>
        </p:nvGraphicFramePr>
        <p:xfrm>
          <a:off x="549462" y="1846728"/>
          <a:ext cx="2381998" cy="20618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3575">
                  <a:extLst>
                    <a:ext uri="{9D8B030D-6E8A-4147-A177-3AD203B41FA5}">
                      <a16:colId xmlns:a16="http://schemas.microsoft.com/office/drawing/2014/main" val="2781713653"/>
                    </a:ext>
                  </a:extLst>
                </a:gridCol>
                <a:gridCol w="617540">
                  <a:extLst>
                    <a:ext uri="{9D8B030D-6E8A-4147-A177-3AD203B41FA5}">
                      <a16:colId xmlns:a16="http://schemas.microsoft.com/office/drawing/2014/main" val="355552409"/>
                    </a:ext>
                  </a:extLst>
                </a:gridCol>
                <a:gridCol w="590883">
                  <a:extLst>
                    <a:ext uri="{9D8B030D-6E8A-4147-A177-3AD203B41FA5}">
                      <a16:colId xmlns:a16="http://schemas.microsoft.com/office/drawing/2014/main" val="129799300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0997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Intercept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6.2502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718038649"/>
                  </a:ext>
                </a:extLst>
              </a:tr>
              <a:tr h="219635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BRAND_TENURE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-0.000234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029748320"/>
                  </a:ext>
                </a:extLst>
              </a:tr>
              <a:tr h="242047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 dirty="0">
                          <a:effectLst/>
                        </a:rPr>
                        <a:t>NUM_BUS_RNTLS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0.003004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8228798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0.009994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94714747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management_occ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-0.053375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0.0377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0347363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sales_occ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-0.131982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0.0105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24166873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bluecollar_occ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-0.12292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0.0115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166931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EDUC_YEARS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-0.017458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0.0008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503948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0.118264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20334444"/>
                  </a:ext>
                </a:extLst>
              </a:tr>
            </a:tbl>
          </a:graphicData>
        </a:graphic>
      </p:graphicFrame>
      <p:pic>
        <p:nvPicPr>
          <p:cNvPr id="4" name="Picture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FC94B5EB-850F-4C94-8497-22404A85E3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7530" y="1846728"/>
            <a:ext cx="5343525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7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7906" y="118915"/>
            <a:ext cx="8711006" cy="1293028"/>
          </a:xfrm>
        </p:spPr>
        <p:txBody>
          <a:bodyPr>
            <a:normAutofit fontScale="90000"/>
          </a:bodyPr>
          <a:lstStyle/>
          <a:p>
            <a:r>
              <a:rPr lang="en-US" dirty="0"/>
              <a:t>Clus5 (newcomer) Poisson </a:t>
            </a:r>
            <a:r>
              <a:rPr lang="en-US" dirty="0" err="1"/>
              <a:t>NegBin</a:t>
            </a:r>
            <a:br>
              <a:rPr lang="en-US" dirty="0"/>
            </a:br>
            <a:r>
              <a:rPr lang="en-US" dirty="0"/>
              <a:t>NUM_DAYS Forecast 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455431"/>
              </p:ext>
            </p:extLst>
          </p:nvPr>
        </p:nvGraphicFramePr>
        <p:xfrm>
          <a:off x="503518" y="2115670"/>
          <a:ext cx="2499660" cy="9849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45312">
                  <a:extLst>
                    <a:ext uri="{9D8B030D-6E8A-4147-A177-3AD203B41FA5}">
                      <a16:colId xmlns:a16="http://schemas.microsoft.com/office/drawing/2014/main" val="1336533025"/>
                    </a:ext>
                  </a:extLst>
                </a:gridCol>
                <a:gridCol w="704450">
                  <a:extLst>
                    <a:ext uri="{9D8B030D-6E8A-4147-A177-3AD203B41FA5}">
                      <a16:colId xmlns:a16="http://schemas.microsoft.com/office/drawing/2014/main" val="1972653884"/>
                    </a:ext>
                  </a:extLst>
                </a:gridCol>
                <a:gridCol w="749898">
                  <a:extLst>
                    <a:ext uri="{9D8B030D-6E8A-4147-A177-3AD203B41FA5}">
                      <a16:colId xmlns:a16="http://schemas.microsoft.com/office/drawing/2014/main" val="15117759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Parameter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>
                          <a:solidFill>
                            <a:schemeClr val="bg1"/>
                          </a:solidFill>
                          <a:effectLst/>
                        </a:rPr>
                        <a:t>Estimate</a:t>
                      </a:r>
                      <a:endParaRPr lang="en-US" sz="1000" b="1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b="1" u="none" strike="noStrike" dirty="0" err="1">
                          <a:solidFill>
                            <a:schemeClr val="bg1"/>
                          </a:solidFill>
                          <a:effectLst/>
                        </a:rPr>
                        <a:t>Pr</a:t>
                      </a:r>
                      <a:r>
                        <a:rPr lang="en-US" sz="1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 &gt; |t|</a:t>
                      </a:r>
                      <a:endParaRPr 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71438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Intercept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 dirty="0">
                          <a:effectLst/>
                        </a:rPr>
                        <a:t>1.523793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130387928"/>
                  </a:ext>
                </a:extLst>
              </a:tr>
              <a:tr h="20730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NUM_BUS_RNTLS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0.051579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 dirty="0">
                          <a:effectLst/>
                        </a:rPr>
                        <a:t>0.0039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701017644"/>
                  </a:ext>
                </a:extLst>
              </a:tr>
              <a:tr h="206188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NUM_LEI_RNTLS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0.441351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>
                          <a:effectLst/>
                        </a:rPr>
                        <a:t>&lt;.0001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8800534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000" u="none" strike="noStrike">
                          <a:effectLst/>
                        </a:rPr>
                        <a:t>_Alpha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000" u="none" strike="noStrike">
                          <a:effectLst/>
                        </a:rPr>
                        <a:t>0.40781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000" u="none" strike="noStrike" dirty="0">
                          <a:effectLst/>
                        </a:rPr>
                        <a:t>&lt;.0001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9524899"/>
                  </a:ext>
                </a:extLst>
              </a:tr>
            </a:tbl>
          </a:graphicData>
        </a:graphic>
      </p:graphicFrame>
      <p:pic>
        <p:nvPicPr>
          <p:cNvPr id="5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F11D1E31-5A46-4CFE-86EE-FC5E2514C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307" y="2115670"/>
            <a:ext cx="5210175" cy="320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8388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234453" y="100985"/>
            <a:ext cx="6377940" cy="1293028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782192" y="1466850"/>
            <a:ext cx="7725425" cy="4136091"/>
          </a:xfrm>
        </p:spPr>
        <p:txBody>
          <a:bodyPr>
            <a:normAutofit/>
          </a:bodyPr>
          <a:lstStyle/>
          <a:p>
            <a:r>
              <a:rPr lang="en-US" dirty="0"/>
              <a:t>5 clusters</a:t>
            </a:r>
          </a:p>
          <a:p>
            <a:pPr lvl="1"/>
            <a:r>
              <a:rPr lang="en-US" dirty="0"/>
              <a:t>Silver</a:t>
            </a:r>
          </a:p>
          <a:p>
            <a:pPr lvl="1"/>
            <a:r>
              <a:rPr lang="en-US" dirty="0"/>
              <a:t>Elder</a:t>
            </a:r>
          </a:p>
          <a:p>
            <a:pPr lvl="1"/>
            <a:r>
              <a:rPr lang="en-US" dirty="0"/>
              <a:t>Churned</a:t>
            </a:r>
          </a:p>
          <a:p>
            <a:pPr lvl="1"/>
            <a:r>
              <a:rPr lang="en-US" dirty="0"/>
              <a:t>Golden</a:t>
            </a:r>
          </a:p>
          <a:p>
            <a:pPr lvl="1"/>
            <a:r>
              <a:rPr lang="en-US" dirty="0" err="1"/>
              <a:t>NewComer</a:t>
            </a:r>
            <a:endParaRPr lang="en-US" dirty="0"/>
          </a:p>
          <a:p>
            <a:r>
              <a:rPr lang="en-US" dirty="0"/>
              <a:t>Price inelastic in each cluster</a:t>
            </a:r>
          </a:p>
          <a:p>
            <a:r>
              <a:rPr lang="en-US" dirty="0">
                <a:sym typeface="Wingdings" panose="05000000000000000000" pitchFamily="2" charset="2"/>
              </a:rPr>
              <a:t>Suggest to raise net price through test plan</a:t>
            </a:r>
          </a:p>
          <a:p>
            <a:r>
              <a:rPr lang="en-US" dirty="0">
                <a:sym typeface="Wingdings" panose="05000000000000000000" pitchFamily="2" charset="2"/>
              </a:rPr>
              <a:t>Expected to increase 33% in total revenue</a:t>
            </a:r>
          </a:p>
          <a:p>
            <a:r>
              <a:rPr lang="en-US" dirty="0">
                <a:sym typeface="Wingdings" panose="05000000000000000000" pitchFamily="2" charset="2"/>
              </a:rPr>
              <a:t>Poisson </a:t>
            </a:r>
            <a:r>
              <a:rPr lang="en-US" dirty="0" err="1">
                <a:sym typeface="Wingdings" panose="05000000000000000000" pitchFamily="2" charset="2"/>
              </a:rPr>
              <a:t>NegBin</a:t>
            </a:r>
            <a:r>
              <a:rPr lang="en-US" dirty="0">
                <a:sym typeface="Wingdings" panose="05000000000000000000" pitchFamily="2" charset="2"/>
              </a:rPr>
              <a:t> to come out the forecast model of NUM_DAYS for each cluster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590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71700" y="98612"/>
            <a:ext cx="6377940" cy="1183341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94360" y="1595718"/>
            <a:ext cx="7955280" cy="4667922"/>
          </a:xfrm>
        </p:spPr>
        <p:txBody>
          <a:bodyPr>
            <a:normAutofit/>
          </a:bodyPr>
          <a:lstStyle/>
          <a:p>
            <a:r>
              <a:rPr lang="en-US" dirty="0"/>
              <a:t>Executive Summary</a:t>
            </a:r>
          </a:p>
          <a:p>
            <a:r>
              <a:rPr lang="en-US" dirty="0"/>
              <a:t>Biz Objective</a:t>
            </a:r>
          </a:p>
          <a:p>
            <a:r>
              <a:rPr lang="en-US" dirty="0"/>
              <a:t>Segmentation</a:t>
            </a:r>
          </a:p>
          <a:p>
            <a:r>
              <a:rPr lang="en-US" dirty="0"/>
              <a:t>Top Down KPI &amp; Strategy for Each Cluster</a:t>
            </a:r>
          </a:p>
          <a:p>
            <a:r>
              <a:rPr lang="en-US" dirty="0"/>
              <a:t>Elasticity &amp; Test Plan </a:t>
            </a:r>
          </a:p>
          <a:p>
            <a:r>
              <a:rPr lang="en-US" dirty="0"/>
              <a:t>Financial Implication</a:t>
            </a:r>
          </a:p>
          <a:p>
            <a:r>
              <a:rPr lang="en-US" dirty="0"/>
              <a:t>Poisson </a:t>
            </a:r>
            <a:r>
              <a:rPr lang="en-US" dirty="0" err="1"/>
              <a:t>Negbin</a:t>
            </a:r>
            <a:r>
              <a:rPr lang="en-US" dirty="0"/>
              <a:t> – Variables &amp; Forecast for Each Cluster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689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71700" y="179127"/>
            <a:ext cx="6377940" cy="1237298"/>
          </a:xfrm>
        </p:spPr>
        <p:txBody>
          <a:bodyPr/>
          <a:lstStyle/>
          <a:p>
            <a:r>
              <a:rPr lang="en-US" dirty="0"/>
              <a:t>Executive summary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86968" y="2135908"/>
            <a:ext cx="7498080" cy="277442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7014 customers are segmented into 5 clusters by using </a:t>
            </a:r>
            <a:r>
              <a:rPr lang="en-US" dirty="0" err="1"/>
              <a:t>LatentGold</a:t>
            </a:r>
            <a:endParaRPr lang="en-US" dirty="0"/>
          </a:p>
          <a:p>
            <a:r>
              <a:rPr lang="en-US" dirty="0"/>
              <a:t>The price elasticity is calculated for each cluster regarding GROSS as revenue and NUM_DAYS as quantity </a:t>
            </a:r>
          </a:p>
          <a:p>
            <a:r>
              <a:rPr lang="en-US" dirty="0"/>
              <a:t>Each cluster is inelastic in price</a:t>
            </a:r>
          </a:p>
          <a:p>
            <a:r>
              <a:rPr lang="en-US" dirty="0"/>
              <a:t>Recommendation is to raise price/day for each cluster</a:t>
            </a:r>
          </a:p>
          <a:p>
            <a:r>
              <a:rPr lang="en-US" dirty="0"/>
              <a:t>The total revenue is expected to increase by 33%</a:t>
            </a:r>
          </a:p>
          <a:p>
            <a:r>
              <a:rPr lang="en-US" dirty="0"/>
              <a:t>Applying Poisson for each cluster,  a forecast model of NUM_DAYS for each cluster is come out along with significant independent variables  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884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71700" y="152400"/>
            <a:ext cx="6377940" cy="1209675"/>
          </a:xfrm>
        </p:spPr>
        <p:txBody>
          <a:bodyPr/>
          <a:lstStyle/>
          <a:p>
            <a:r>
              <a:rPr lang="en-US" dirty="0"/>
              <a:t>Biz Objective</a:t>
            </a:r>
          </a:p>
        </p:txBody>
      </p:sp>
      <p:grpSp>
        <p:nvGrpSpPr>
          <p:cNvPr id="15" name="Group 4"/>
          <p:cNvGrpSpPr>
            <a:grpSpLocks/>
          </p:cNvGrpSpPr>
          <p:nvPr/>
        </p:nvGrpSpPr>
        <p:grpSpPr bwMode="auto">
          <a:xfrm>
            <a:off x="963053" y="2100637"/>
            <a:ext cx="7269595" cy="1368425"/>
            <a:chOff x="657" y="1979"/>
            <a:chExt cx="4446" cy="454"/>
          </a:xfrm>
        </p:grpSpPr>
        <p:sp>
          <p:nvSpPr>
            <p:cNvPr id="22" name="Rectangle 5"/>
            <p:cNvSpPr>
              <a:spLocks noChangeArrowheads="1"/>
            </p:cNvSpPr>
            <p:nvPr/>
          </p:nvSpPr>
          <p:spPr bwMode="auto">
            <a:xfrm>
              <a:off x="657" y="1979"/>
              <a:ext cx="454" cy="454"/>
            </a:xfrm>
            <a:prstGeom prst="rect">
              <a:avLst/>
            </a:prstGeom>
            <a:solidFill>
              <a:srgbClr val="643C3C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zh-TW" sz="2000" b="1" dirty="0">
                  <a:solidFill>
                    <a:schemeClr val="bg1"/>
                  </a:solidFill>
                  <a:ea typeface="標楷體" panose="03000509000000000000" pitchFamily="65" charset="-120"/>
                  <a:cs typeface="Arial" panose="020B0604020202020204" pitchFamily="34" charset="0"/>
                </a:rPr>
                <a:t>1</a:t>
              </a:r>
              <a:endParaRPr lang="en-US" altLang="ja-JP" sz="2000" b="1" dirty="0">
                <a:solidFill>
                  <a:schemeClr val="bg1"/>
                </a:solidFill>
                <a:ea typeface="標楷體" panose="03000509000000000000" pitchFamily="65" charset="-120"/>
                <a:cs typeface="Arial" panose="020B0604020202020204" pitchFamily="34" charset="0"/>
              </a:endParaRPr>
            </a:p>
          </p:txBody>
        </p:sp>
        <p:sp>
          <p:nvSpPr>
            <p:cNvPr id="23" name="Rectangle 6"/>
            <p:cNvSpPr>
              <a:spLocks noChangeArrowheads="1"/>
            </p:cNvSpPr>
            <p:nvPr/>
          </p:nvSpPr>
          <p:spPr bwMode="auto">
            <a:xfrm>
              <a:off x="1111" y="1979"/>
              <a:ext cx="3992" cy="454"/>
            </a:xfrm>
            <a:prstGeom prst="rect">
              <a:avLst/>
            </a:prstGeom>
            <a:solidFill>
              <a:srgbClr val="EECACA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r>
                <a:rPr lang="en-US" altLang="ja-JP" sz="2000" dirty="0">
                  <a:solidFill>
                    <a:schemeClr val="bg1"/>
                  </a:solidFill>
                  <a:ea typeface="標楷體" panose="03000509000000000000" pitchFamily="65" charset="-120"/>
                </a:rPr>
                <a:t>Segment Hertz’s customers and calculate elasticity</a:t>
              </a:r>
            </a:p>
            <a:p>
              <a:r>
                <a:rPr lang="en-US" altLang="ja-JP" sz="2000" dirty="0">
                  <a:solidFill>
                    <a:schemeClr val="bg1"/>
                  </a:solidFill>
                  <a:ea typeface="標楷體" panose="03000509000000000000" pitchFamily="65" charset="-120"/>
                </a:rPr>
                <a:t>for each cluster</a:t>
              </a:r>
              <a:endParaRPr lang="ja-JP" altLang="en-US" sz="2000" dirty="0">
                <a:solidFill>
                  <a:schemeClr val="bg1"/>
                </a:solidFill>
                <a:ea typeface="標楷體" panose="03000509000000000000" pitchFamily="65" charset="-120"/>
              </a:endParaRPr>
            </a:p>
          </p:txBody>
        </p:sp>
      </p:grpSp>
      <p:grpSp>
        <p:nvGrpSpPr>
          <p:cNvPr id="6" name="Group 4"/>
          <p:cNvGrpSpPr>
            <a:grpSpLocks/>
          </p:cNvGrpSpPr>
          <p:nvPr/>
        </p:nvGrpSpPr>
        <p:grpSpPr bwMode="auto">
          <a:xfrm>
            <a:off x="954088" y="3929437"/>
            <a:ext cx="7269595" cy="1368425"/>
            <a:chOff x="657" y="1979"/>
            <a:chExt cx="4446" cy="454"/>
          </a:xfrm>
        </p:grpSpPr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657" y="1979"/>
              <a:ext cx="454" cy="454"/>
            </a:xfrm>
            <a:prstGeom prst="rect">
              <a:avLst/>
            </a:prstGeom>
            <a:solidFill>
              <a:srgbClr val="643C3C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ctr"/>
              <a:r>
                <a:rPr lang="en-US" altLang="ja-JP" sz="2000" b="1" dirty="0">
                  <a:solidFill>
                    <a:schemeClr val="bg1"/>
                  </a:solidFill>
                  <a:ea typeface="標楷體" panose="03000509000000000000" pitchFamily="65" charset="-12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1111" y="1979"/>
              <a:ext cx="3992" cy="454"/>
            </a:xfrm>
            <a:prstGeom prst="rect">
              <a:avLst/>
            </a:prstGeom>
            <a:solidFill>
              <a:srgbClr val="EECACA"/>
            </a:solidFill>
            <a:ln>
              <a:noFill/>
            </a:ln>
            <a:effectLst>
              <a:outerShdw dist="71842" dir="2700000" algn="ctr" rotWithShape="0">
                <a:srgbClr val="990033">
                  <a:alpha val="5000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9525" algn="ctr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r>
                <a:rPr lang="en-US" altLang="ja-JP" sz="2000" dirty="0">
                  <a:solidFill>
                    <a:schemeClr val="bg1"/>
                  </a:solidFill>
                  <a:ea typeface="標楷體" panose="03000509000000000000" pitchFamily="65" charset="-120"/>
                </a:rPr>
                <a:t>Find out the forecast model of NUM_DAYS for each </a:t>
              </a:r>
            </a:p>
            <a:p>
              <a:r>
                <a:rPr lang="en-US" altLang="ja-JP" sz="2000" dirty="0">
                  <a:solidFill>
                    <a:schemeClr val="bg1"/>
                  </a:solidFill>
                  <a:ea typeface="標楷體" panose="03000509000000000000" pitchFamily="65" charset="-120"/>
                </a:rPr>
                <a:t>cluster of Hertz’s customers</a:t>
              </a:r>
              <a:endParaRPr lang="ja-JP" altLang="en-US" sz="2000" dirty="0">
                <a:solidFill>
                  <a:schemeClr val="bg1"/>
                </a:solidFill>
                <a:ea typeface="標楷體" panose="03000509000000000000" pitchFamily="65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1947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429" y="123057"/>
            <a:ext cx="6853030" cy="1099931"/>
          </a:xfrm>
        </p:spPr>
        <p:txBody>
          <a:bodyPr/>
          <a:lstStyle/>
          <a:p>
            <a:r>
              <a:rPr lang="en-US" altLang="zh-TW" dirty="0"/>
              <a:t>five Segments</a:t>
            </a:r>
            <a:endParaRPr lang="zh-TW" altLang="en-US" dirty="0"/>
          </a:p>
        </p:txBody>
      </p:sp>
      <p:sp>
        <p:nvSpPr>
          <p:cNvPr id="4" name="Snip Diagonal Corner Rectangle 16">
            <a:extLst>
              <a:ext uri="{FF2B5EF4-FFF2-40B4-BE49-F238E27FC236}">
                <a16:creationId xmlns:a16="http://schemas.microsoft.com/office/drawing/2014/main" id="{22BCEC4B-E6AF-4BA1-82FF-571B319B0939}"/>
              </a:ext>
            </a:extLst>
          </p:cNvPr>
          <p:cNvSpPr/>
          <p:nvPr/>
        </p:nvSpPr>
        <p:spPr>
          <a:xfrm>
            <a:off x="1805508" y="1925815"/>
            <a:ext cx="6819900" cy="637366"/>
          </a:xfrm>
          <a:prstGeom prst="snip2DiagRect">
            <a:avLst/>
          </a:prstGeom>
          <a:solidFill>
            <a:srgbClr val="FFCCCC"/>
          </a:solidFill>
          <a:ln>
            <a:solidFill>
              <a:srgbClr val="9933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The largest cluster with the highest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</a:rPr>
              <a:t>household_income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. Following Golden, it is #2 in each index of sales contribution</a:t>
            </a:r>
          </a:p>
        </p:txBody>
      </p:sp>
      <p:sp>
        <p:nvSpPr>
          <p:cNvPr id="6" name="Snip Diagonal Corner Rectangle 18">
            <a:extLst>
              <a:ext uri="{FF2B5EF4-FFF2-40B4-BE49-F238E27FC236}">
                <a16:creationId xmlns:a16="http://schemas.microsoft.com/office/drawing/2014/main" id="{EE848B38-9573-441C-8270-1302AD7EBB71}"/>
              </a:ext>
            </a:extLst>
          </p:cNvPr>
          <p:cNvSpPr/>
          <p:nvPr/>
        </p:nvSpPr>
        <p:spPr>
          <a:xfrm>
            <a:off x="1798852" y="3618529"/>
            <a:ext cx="6819900" cy="640080"/>
          </a:xfrm>
          <a:prstGeom prst="snip2DiagRect">
            <a:avLst/>
          </a:prstGeom>
          <a:solidFill>
            <a:schemeClr val="accent4">
              <a:lumMod val="75000"/>
            </a:schemeClr>
          </a:solidFill>
          <a:ln>
            <a:solidFill>
              <a:srgbClr val="20415A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This cluster has churned away from Hertz. 897 days since last rental, 13 AVG rental gap months. The 2</a:t>
            </a:r>
            <a:r>
              <a:rPr lang="en-US" sz="1400" baseline="30000" dirty="0">
                <a:solidFill>
                  <a:schemeClr val="tx1"/>
                </a:solidFill>
              </a:rPr>
              <a:t>nd</a:t>
            </a:r>
            <a:r>
              <a:rPr lang="en-US" sz="1400" dirty="0">
                <a:solidFill>
                  <a:schemeClr val="tx1"/>
                </a:solidFill>
              </a:rPr>
              <a:t> lowest in NUM_RNTL and NUM_DAYS</a:t>
            </a:r>
          </a:p>
        </p:txBody>
      </p:sp>
      <p:sp>
        <p:nvSpPr>
          <p:cNvPr id="7" name="Snip Diagonal Corner Rectangle 19">
            <a:extLst>
              <a:ext uri="{FF2B5EF4-FFF2-40B4-BE49-F238E27FC236}">
                <a16:creationId xmlns:a16="http://schemas.microsoft.com/office/drawing/2014/main" id="{F6B7405D-E77D-425A-A54A-34A15BB926DF}"/>
              </a:ext>
            </a:extLst>
          </p:cNvPr>
          <p:cNvSpPr/>
          <p:nvPr/>
        </p:nvSpPr>
        <p:spPr>
          <a:xfrm>
            <a:off x="1798852" y="4409663"/>
            <a:ext cx="6819900" cy="680733"/>
          </a:xfrm>
          <a:prstGeom prst="snip2Diag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This is Hertz’s loyal and core customer. With only 12.4% of customers, this cluster contributes 44.4% of revenue. Ranked #1 in all indexes of engagement, although they are not the richest.  </a:t>
            </a:r>
          </a:p>
        </p:txBody>
      </p:sp>
      <p:sp>
        <p:nvSpPr>
          <p:cNvPr id="8" name="Snip Diagonal Corner Rectangle 20">
            <a:extLst>
              <a:ext uri="{FF2B5EF4-FFF2-40B4-BE49-F238E27FC236}">
                <a16:creationId xmlns:a16="http://schemas.microsoft.com/office/drawing/2014/main" id="{FDC65086-D011-4ED8-9E5A-C24AE687F4B9}"/>
              </a:ext>
            </a:extLst>
          </p:cNvPr>
          <p:cNvSpPr/>
          <p:nvPr/>
        </p:nvSpPr>
        <p:spPr>
          <a:xfrm>
            <a:off x="1798852" y="5232484"/>
            <a:ext cx="6819900" cy="594199"/>
          </a:xfrm>
          <a:prstGeom prst="snip2Diag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</a:rPr>
              <a:t>They are the newest to Hertz. Brand tenure only 150, they are the least in  NUM_RNTLS and NUM_DAYS. They contributed almost 0 to revenue.  </a:t>
            </a:r>
          </a:p>
        </p:txBody>
      </p:sp>
      <p:sp>
        <p:nvSpPr>
          <p:cNvPr id="9" name="Snip Diagonal Corner Rectangle 21">
            <a:extLst>
              <a:ext uri="{FF2B5EF4-FFF2-40B4-BE49-F238E27FC236}">
                <a16:creationId xmlns:a16="http://schemas.microsoft.com/office/drawing/2014/main" id="{649613C5-6155-481B-8CF6-756BA793967D}"/>
              </a:ext>
            </a:extLst>
          </p:cNvPr>
          <p:cNvSpPr/>
          <p:nvPr/>
        </p:nvSpPr>
        <p:spPr>
          <a:xfrm>
            <a:off x="1786778" y="2798395"/>
            <a:ext cx="6819900" cy="628554"/>
          </a:xfrm>
          <a:prstGeom prst="snip2DiagRect">
            <a:avLst/>
          </a:prstGeom>
          <a:solidFill>
            <a:srgbClr val="FFC000"/>
          </a:solidFill>
          <a:ln>
            <a:solidFill>
              <a:schemeClr val="accent3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</a:rPr>
              <a:t>The oldest, the 2</a:t>
            </a:r>
            <a:r>
              <a:rPr lang="en-US" sz="1400" baseline="30000" dirty="0">
                <a:solidFill>
                  <a:schemeClr val="bg1"/>
                </a:solidFill>
              </a:rPr>
              <a:t>nd</a:t>
            </a:r>
            <a:r>
              <a:rPr lang="en-US" sz="1400" dirty="0">
                <a:solidFill>
                  <a:schemeClr val="bg1"/>
                </a:solidFill>
              </a:rPr>
              <a:t> largest, and the 2</a:t>
            </a:r>
            <a:r>
              <a:rPr lang="en-US" sz="1400" baseline="30000" dirty="0">
                <a:solidFill>
                  <a:schemeClr val="bg1"/>
                </a:solidFill>
              </a:rPr>
              <a:t>nd</a:t>
            </a:r>
            <a:r>
              <a:rPr lang="en-US" sz="1400" dirty="0">
                <a:solidFill>
                  <a:schemeClr val="bg1"/>
                </a:solidFill>
              </a:rPr>
              <a:t> richest cluster.   They seemed not active in Hertz because the AVG rental gap month is 11, not far away from Churned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80FA8F-58D7-4865-8104-17486EB43C8D}"/>
              </a:ext>
            </a:extLst>
          </p:cNvPr>
          <p:cNvSpPr txBox="1"/>
          <p:nvPr/>
        </p:nvSpPr>
        <p:spPr>
          <a:xfrm>
            <a:off x="228148" y="1916850"/>
            <a:ext cx="15707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66FFFF"/>
                </a:solidFill>
              </a:rPr>
              <a:t>Clus1 : </a:t>
            </a:r>
          </a:p>
          <a:p>
            <a:r>
              <a:rPr lang="en-US" b="1" i="1" dirty="0">
                <a:solidFill>
                  <a:srgbClr val="66FFFF"/>
                </a:solidFill>
              </a:rPr>
              <a:t>Silver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9D64FF2-88AB-46E8-9D97-3CBCF91F5BE0}"/>
              </a:ext>
            </a:extLst>
          </p:cNvPr>
          <p:cNvSpPr txBox="1"/>
          <p:nvPr/>
        </p:nvSpPr>
        <p:spPr>
          <a:xfrm>
            <a:off x="228148" y="2791320"/>
            <a:ext cx="1412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66FFFF"/>
                </a:solidFill>
              </a:rPr>
              <a:t>Clus2 : </a:t>
            </a:r>
          </a:p>
          <a:p>
            <a:r>
              <a:rPr lang="en-US" b="1" i="1" dirty="0">
                <a:solidFill>
                  <a:srgbClr val="66FFFF"/>
                </a:solidFill>
              </a:rPr>
              <a:t>Elder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CE5DAB-20D5-4784-A4BB-3CD9EC3C39B8}"/>
              </a:ext>
            </a:extLst>
          </p:cNvPr>
          <p:cNvSpPr txBox="1"/>
          <p:nvPr/>
        </p:nvSpPr>
        <p:spPr>
          <a:xfrm>
            <a:off x="220228" y="3589566"/>
            <a:ext cx="1420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66FFFF"/>
                </a:solidFill>
              </a:rPr>
              <a:t>Clus3 : Churned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A406BD-1409-45E7-86F5-A4EB6377F9F8}"/>
              </a:ext>
            </a:extLst>
          </p:cNvPr>
          <p:cNvSpPr txBox="1"/>
          <p:nvPr/>
        </p:nvSpPr>
        <p:spPr>
          <a:xfrm>
            <a:off x="228149" y="4361076"/>
            <a:ext cx="12689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66FFFF"/>
                </a:solidFill>
              </a:rPr>
              <a:t>Clus4 : Golden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98AB376-C69C-442A-ABD0-CF2E6C77538E}"/>
              </a:ext>
            </a:extLst>
          </p:cNvPr>
          <p:cNvSpPr txBox="1"/>
          <p:nvPr/>
        </p:nvSpPr>
        <p:spPr>
          <a:xfrm>
            <a:off x="220229" y="5180472"/>
            <a:ext cx="1566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66FFFF"/>
                </a:solidFill>
              </a:rPr>
              <a:t>Clus5 : </a:t>
            </a:r>
            <a:r>
              <a:rPr lang="en-US" b="1" i="1" dirty="0" err="1">
                <a:solidFill>
                  <a:srgbClr val="66FFFF"/>
                </a:solidFill>
              </a:rPr>
              <a:t>NewComer</a:t>
            </a:r>
            <a:endParaRPr lang="en-US" b="1" i="1" dirty="0">
              <a:solidFill>
                <a:srgbClr val="66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2043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424" y="155448"/>
            <a:ext cx="7680960" cy="1385118"/>
          </a:xfrm>
        </p:spPr>
        <p:txBody>
          <a:bodyPr/>
          <a:lstStyle/>
          <a:p>
            <a:r>
              <a:rPr lang="en-US" altLang="zh-TW" dirty="0"/>
              <a:t>% Customers v. % Revenue &amp; NUM_DAYS</a:t>
            </a:r>
            <a:endParaRPr lang="zh-TW" altLang="en-US" dirty="0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2075935"/>
              </p:ext>
            </p:extLst>
          </p:nvPr>
        </p:nvGraphicFramePr>
        <p:xfrm>
          <a:off x="1379848" y="1566036"/>
          <a:ext cx="6284258" cy="38234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Straight Connector 3"/>
          <p:cNvCxnSpPr/>
          <p:nvPr/>
        </p:nvCxnSpPr>
        <p:spPr>
          <a:xfrm>
            <a:off x="3262436" y="2189084"/>
            <a:ext cx="1111623" cy="8426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V="1">
            <a:off x="3280365" y="1758778"/>
            <a:ext cx="1084730" cy="806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14335" y="5507129"/>
            <a:ext cx="78438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Golden &amp; Silver clusters contribute 73% of revenue with only 46% of customers</a:t>
            </a:r>
          </a:p>
        </p:txBody>
      </p:sp>
      <p:sp>
        <p:nvSpPr>
          <p:cNvPr id="14" name="AutoShape 14"/>
          <p:cNvSpPr>
            <a:spLocks noChangeArrowheads="1"/>
          </p:cNvSpPr>
          <p:nvPr/>
        </p:nvSpPr>
        <p:spPr bwMode="auto">
          <a:xfrm rot="5400000">
            <a:off x="4406739" y="5802839"/>
            <a:ext cx="205391" cy="355378"/>
          </a:xfrm>
          <a:prstGeom prst="rightArrow">
            <a:avLst>
              <a:gd name="adj1" fmla="val 58926"/>
              <a:gd name="adj2" fmla="val 54167"/>
            </a:avLst>
          </a:prstGeom>
          <a:solidFill>
            <a:srgbClr val="F5FF2D"/>
          </a:solidFill>
          <a:ln w="28575" algn="ctr">
            <a:solidFill>
              <a:srgbClr val="FFCC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987202" y="6083223"/>
            <a:ext cx="749808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Retaining Golden, targeting Silver, while understanding the cause of low engagement in the other clusters</a:t>
            </a:r>
          </a:p>
        </p:txBody>
      </p:sp>
    </p:spTree>
    <p:extLst>
      <p:ext uri="{BB962C8B-B14F-4D97-AF65-F5344CB8AC3E}">
        <p14:creationId xmlns:p14="http://schemas.microsoft.com/office/powerpoint/2010/main" val="2633034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6744" y="143435"/>
            <a:ext cx="6377940" cy="1183341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Top down </a:t>
            </a:r>
            <a:r>
              <a:rPr lang="en-US" altLang="zh-TW" dirty="0" err="1"/>
              <a:t>kpi</a:t>
            </a:r>
            <a:r>
              <a:rPr lang="en-US" altLang="zh-TW" dirty="0"/>
              <a:t> and strategy</a:t>
            </a:r>
            <a:endParaRPr lang="zh-TW" alt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415F6B9-2557-4610-A491-2A8F3BC5F9E3}"/>
              </a:ext>
            </a:extLst>
          </p:cNvPr>
          <p:cNvSpPr/>
          <p:nvPr/>
        </p:nvSpPr>
        <p:spPr>
          <a:xfrm>
            <a:off x="1080495" y="1634821"/>
            <a:ext cx="6983909" cy="36430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317612"/>
              </p:ext>
            </p:extLst>
          </p:nvPr>
        </p:nvGraphicFramePr>
        <p:xfrm>
          <a:off x="1659964" y="1634821"/>
          <a:ext cx="6211046" cy="3076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18976">
                  <a:extLst>
                    <a:ext uri="{9D8B030D-6E8A-4147-A177-3AD203B41FA5}">
                      <a16:colId xmlns:a16="http://schemas.microsoft.com/office/drawing/2014/main" val="631002655"/>
                    </a:ext>
                  </a:extLst>
                </a:gridCol>
                <a:gridCol w="744071">
                  <a:extLst>
                    <a:ext uri="{9D8B030D-6E8A-4147-A177-3AD203B41FA5}">
                      <a16:colId xmlns:a16="http://schemas.microsoft.com/office/drawing/2014/main" val="186631545"/>
                    </a:ext>
                  </a:extLst>
                </a:gridCol>
                <a:gridCol w="717177">
                  <a:extLst>
                    <a:ext uri="{9D8B030D-6E8A-4147-A177-3AD203B41FA5}">
                      <a16:colId xmlns:a16="http://schemas.microsoft.com/office/drawing/2014/main" val="3129678924"/>
                    </a:ext>
                  </a:extLst>
                </a:gridCol>
                <a:gridCol w="744070">
                  <a:extLst>
                    <a:ext uri="{9D8B030D-6E8A-4147-A177-3AD203B41FA5}">
                      <a16:colId xmlns:a16="http://schemas.microsoft.com/office/drawing/2014/main" val="2385256744"/>
                    </a:ext>
                  </a:extLst>
                </a:gridCol>
                <a:gridCol w="672353">
                  <a:extLst>
                    <a:ext uri="{9D8B030D-6E8A-4147-A177-3AD203B41FA5}">
                      <a16:colId xmlns:a16="http://schemas.microsoft.com/office/drawing/2014/main" val="39148866"/>
                    </a:ext>
                  </a:extLst>
                </a:gridCol>
                <a:gridCol w="914399">
                  <a:extLst>
                    <a:ext uri="{9D8B030D-6E8A-4147-A177-3AD203B41FA5}">
                      <a16:colId xmlns:a16="http://schemas.microsoft.com/office/drawing/2014/main" val="978056276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 </a:t>
                      </a:r>
                      <a:endParaRPr lang="en-US" sz="12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C00000"/>
                          </a:solidFill>
                          <a:effectLst/>
                        </a:rPr>
                        <a:t>Silver</a:t>
                      </a:r>
                      <a:endParaRPr lang="en-US" sz="1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C00000"/>
                          </a:solidFill>
                          <a:effectLst/>
                        </a:rPr>
                        <a:t>Elder</a:t>
                      </a:r>
                      <a:endParaRPr lang="en-US" sz="1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C00000"/>
                          </a:solidFill>
                          <a:effectLst/>
                        </a:rPr>
                        <a:t>Churned</a:t>
                      </a:r>
                      <a:endParaRPr lang="en-US" sz="1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solidFill>
                            <a:srgbClr val="C00000"/>
                          </a:solidFill>
                          <a:effectLst/>
                        </a:rPr>
                        <a:t>Golden</a:t>
                      </a:r>
                      <a:endParaRPr lang="en-US" sz="1200" b="1" i="0" u="none" strike="noStrike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err="1">
                          <a:solidFill>
                            <a:srgbClr val="C00000"/>
                          </a:solidFill>
                          <a:effectLst/>
                        </a:rPr>
                        <a:t>NewComer</a:t>
                      </a:r>
                      <a:endParaRPr lang="en-US" sz="1200" b="1" i="0" u="none" strike="noStrike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0632181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% Customers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33.6%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30.5%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19.8%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456645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% Revenue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28.8%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18.5%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8.0%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44.4%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0.3%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8377448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BRAND_TENURE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2543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2174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1491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2713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25272714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AVG_RENTAL_GAP_MTHS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247720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DAYS_SINCE_LAST_RENTAL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380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675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8571612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GROSS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4203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2965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1974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17549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021569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NUM_RNTLS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1127336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NUM_DAYS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65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8701667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NUM_CHNL_HERTZDOTCOM_RNTLS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147889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Num_Adults_in_LU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2.87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2.82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2.74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660615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household_income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141952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135147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128257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133975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115910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7067363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AGE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52.7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53.9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53.4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50.8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52.2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7304146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TOTAL_NET_SENT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55.1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53.7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45.4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62.9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42.4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9997450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>
                          <a:solidFill>
                            <a:schemeClr val="bg2"/>
                          </a:solidFill>
                          <a:effectLst/>
                        </a:rPr>
                        <a:t>TOTAL_OPENS</a:t>
                      </a:r>
                      <a:endParaRPr lang="en-US" sz="1100" b="1" i="0" u="none" strike="noStrike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15.7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13.2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9.6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20.3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>
                          <a:effectLst/>
                        </a:rPr>
                        <a:t>8.4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7772536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u="none" strike="noStrike" dirty="0">
                          <a:solidFill>
                            <a:schemeClr val="bg2"/>
                          </a:solidFill>
                          <a:effectLst/>
                        </a:rPr>
                        <a:t>TOTAL_CLICKS</a:t>
                      </a:r>
                      <a:endParaRPr lang="en-US" sz="1100" b="1" i="0" u="none" strike="noStrike" dirty="0">
                        <a:solidFill>
                          <a:schemeClr val="bg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1.2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0.7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66FF3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0.3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2.0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1100" u="none" strike="noStrike" dirty="0">
                          <a:effectLst/>
                        </a:rPr>
                        <a:t>0.4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712824791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6" y="2026561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4407968" y="1837746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7453793" y="2218104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5862737" y="2600688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5" y="2794685"/>
            <a:ext cx="426361" cy="1915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5" y="2986228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5" y="3157436"/>
            <a:ext cx="426361" cy="1935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29375" y="3348979"/>
            <a:ext cx="426361" cy="1935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4322602" y="3542569"/>
            <a:ext cx="511727" cy="1935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4322602" y="3736159"/>
            <a:ext cx="511727" cy="1804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5131217" y="3935231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38519" y="4128294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38519" y="4302409"/>
            <a:ext cx="426361" cy="2089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6538519" y="4511380"/>
            <a:ext cx="426361" cy="173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1A19EF6-9FCE-4E94-B027-BECE1A6EBF7B}"/>
              </a:ext>
            </a:extLst>
          </p:cNvPr>
          <p:cNvSpPr/>
          <p:nvPr/>
        </p:nvSpPr>
        <p:spPr>
          <a:xfrm>
            <a:off x="5862737" y="2391359"/>
            <a:ext cx="426361" cy="209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265176" y="5000156"/>
            <a:ext cx="863693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Silver - put more resource on this cluster because they have the most potential to grow. Send more campaigns, DM,… to drive more revenue.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Elder – their low engagement is because of their age, not necessary because they dislike us.  Customize our campaign, DM, and service for elders.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Churned – they really have gone away. Survey their reason of churn for our reference.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Golden – design some campaigns for these loyal customers to refer Hertz to their friends.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NewComer</a:t>
            </a:r>
            <a:r>
              <a:rPr lang="en-US" sz="1400" dirty="0"/>
              <a:t> – keep contact to let this cluster know more about Hertz and rent more.      </a:t>
            </a:r>
          </a:p>
        </p:txBody>
      </p:sp>
    </p:spTree>
    <p:extLst>
      <p:ext uri="{BB962C8B-B14F-4D97-AF65-F5344CB8AC3E}">
        <p14:creationId xmlns:p14="http://schemas.microsoft.com/office/powerpoint/2010/main" val="941822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62753"/>
            <a:ext cx="6377940" cy="1030350"/>
          </a:xfrm>
        </p:spPr>
        <p:txBody>
          <a:bodyPr/>
          <a:lstStyle/>
          <a:p>
            <a:r>
              <a:rPr lang="en-US" altLang="zh-TW" dirty="0"/>
              <a:t>Elasticity &amp; Test plan</a:t>
            </a:r>
            <a:endParaRPr lang="zh-TW" altLang="en-US" dirty="0"/>
          </a:p>
        </p:txBody>
      </p:sp>
      <p:sp>
        <p:nvSpPr>
          <p:cNvPr id="12" name="Content Placeholder 1"/>
          <p:cNvSpPr txBox="1">
            <a:spLocks/>
          </p:cNvSpPr>
          <p:nvPr/>
        </p:nvSpPr>
        <p:spPr>
          <a:xfrm>
            <a:off x="708799" y="958403"/>
            <a:ext cx="4831389" cy="9126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prstClr val="white"/>
                </a:solidFill>
                <a:latin typeface="Calibri"/>
              </a:rPr>
              <a:t>With GROSS (revenue) and NUM_DAYS  we can get the unit price (price/day)</a:t>
            </a:r>
          </a:p>
          <a:p>
            <a:r>
              <a:rPr lang="en-US" sz="1100" dirty="0">
                <a:solidFill>
                  <a:prstClr val="white"/>
                </a:solidFill>
                <a:latin typeface="Calibri"/>
              </a:rPr>
              <a:t>Do OLS for NUM_DAYS on each cluster to get the coefficient of price</a:t>
            </a:r>
          </a:p>
          <a:p>
            <a:r>
              <a:rPr lang="en-US" sz="1100" dirty="0">
                <a:solidFill>
                  <a:prstClr val="white"/>
                </a:solidFill>
                <a:latin typeface="Calibri"/>
              </a:rPr>
              <a:t>With </a:t>
            </a:r>
            <a:r>
              <a:rPr lang="en-US" sz="1100" dirty="0" err="1">
                <a:solidFill>
                  <a:prstClr val="white"/>
                </a:solidFill>
                <a:latin typeface="Calibri"/>
              </a:rPr>
              <a:t>avgPrice</a:t>
            </a:r>
            <a:r>
              <a:rPr lang="en-US" sz="1100" dirty="0">
                <a:solidFill>
                  <a:prstClr val="white"/>
                </a:solidFill>
                <a:latin typeface="Calibri"/>
              </a:rPr>
              <a:t> and </a:t>
            </a:r>
            <a:r>
              <a:rPr lang="en-US" sz="1100" dirty="0" err="1">
                <a:solidFill>
                  <a:prstClr val="white"/>
                </a:solidFill>
                <a:latin typeface="Calibri"/>
              </a:rPr>
              <a:t>avgQty</a:t>
            </a:r>
            <a:r>
              <a:rPr lang="en-US" sz="1100" dirty="0">
                <a:solidFill>
                  <a:prstClr val="white"/>
                </a:solidFill>
                <a:latin typeface="Calibri"/>
              </a:rPr>
              <a:t>, we can get Elasticity for each cluster</a:t>
            </a:r>
          </a:p>
        </p:txBody>
      </p:sp>
      <p:sp>
        <p:nvSpPr>
          <p:cNvPr id="13" name="AutoShape 14"/>
          <p:cNvSpPr>
            <a:spLocks noChangeArrowheads="1"/>
          </p:cNvSpPr>
          <p:nvPr/>
        </p:nvSpPr>
        <p:spPr bwMode="auto">
          <a:xfrm rot="5400000">
            <a:off x="4414254" y="1791291"/>
            <a:ext cx="179293" cy="254794"/>
          </a:xfrm>
          <a:prstGeom prst="rightArrow">
            <a:avLst>
              <a:gd name="adj1" fmla="val 58926"/>
              <a:gd name="adj2" fmla="val 54167"/>
            </a:avLst>
          </a:prstGeom>
          <a:solidFill>
            <a:srgbClr val="F5FF2D"/>
          </a:solidFill>
          <a:ln w="28575" algn="ctr">
            <a:solidFill>
              <a:srgbClr val="FFCC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92415" y="2102829"/>
            <a:ext cx="77925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We found each cluster is inelastic, the recommendation is to raise the net price, or decrease discount</a:t>
            </a: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6588974"/>
              </p:ext>
            </p:extLst>
          </p:nvPr>
        </p:nvGraphicFramePr>
        <p:xfrm>
          <a:off x="1631576" y="2468016"/>
          <a:ext cx="6284259" cy="29121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54545" y="5448839"/>
            <a:ext cx="1500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Suggestion about</a:t>
            </a:r>
          </a:p>
          <a:p>
            <a:r>
              <a:rPr lang="en-US" sz="1200" dirty="0"/>
              <a:t>Price/day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75549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up 50%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409479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up 50%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488674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up 50%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680923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up 40%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873172" y="5556561"/>
            <a:ext cx="7136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up 60%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00109" y="6095853"/>
            <a:ext cx="8402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Test plan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918648" y="5991718"/>
            <a:ext cx="1258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20% @ 30days</a:t>
            </a:r>
          </a:p>
          <a:p>
            <a:r>
              <a:rPr lang="en-US" sz="1200" dirty="0"/>
              <a:t>40% @ 30days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46673" y="6003518"/>
            <a:ext cx="1258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20% @ 30days</a:t>
            </a:r>
          </a:p>
          <a:p>
            <a:r>
              <a:rPr lang="en-US" sz="1200" dirty="0"/>
              <a:t>40% @ 30days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376503" y="6003518"/>
            <a:ext cx="12586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20% @ 30days</a:t>
            </a:r>
          </a:p>
          <a:p>
            <a:r>
              <a:rPr lang="en-US" sz="1200" dirty="0"/>
              <a:t>40% @ 30days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540188" y="5991718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10% @ 30days</a:t>
            </a:r>
          </a:p>
          <a:p>
            <a:r>
              <a:rPr lang="en-US" sz="1200" dirty="0"/>
              <a:t>30% @ 30days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51585" y="6003518"/>
            <a:ext cx="1215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20% @ 30days</a:t>
            </a:r>
          </a:p>
          <a:p>
            <a:r>
              <a:rPr lang="en-US" sz="1200" dirty="0"/>
              <a:t>40% @ 30days</a:t>
            </a:r>
          </a:p>
        </p:txBody>
      </p:sp>
    </p:spTree>
    <p:extLst>
      <p:ext uri="{BB962C8B-B14F-4D97-AF65-F5344CB8AC3E}">
        <p14:creationId xmlns:p14="http://schemas.microsoft.com/office/powerpoint/2010/main" val="2474518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ACCD-DB81-4CF4-9F76-A7B763FA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1700" y="485515"/>
            <a:ext cx="6377940" cy="1293028"/>
          </a:xfrm>
        </p:spPr>
        <p:txBody>
          <a:bodyPr/>
          <a:lstStyle/>
          <a:p>
            <a:r>
              <a:rPr lang="en-US" altLang="zh-TW" dirty="0"/>
              <a:t>Financial Implication</a:t>
            </a:r>
            <a:endParaRPr lang="zh-TW" alt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1919635"/>
              </p:ext>
            </p:extLst>
          </p:nvPr>
        </p:nvGraphicFramePr>
        <p:xfrm>
          <a:off x="1694328" y="2111188"/>
          <a:ext cx="5773271" cy="31869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285823" y="5779421"/>
            <a:ext cx="69317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Hertz’s total revenue will increase 33%, from current $34,329,886 to $45,549,384</a:t>
            </a:r>
          </a:p>
        </p:txBody>
      </p:sp>
    </p:spTree>
    <p:extLst>
      <p:ext uri="{BB962C8B-B14F-4D97-AF65-F5344CB8AC3E}">
        <p14:creationId xmlns:p14="http://schemas.microsoft.com/office/powerpoint/2010/main" val="426411428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3520</TotalTime>
  <Words>1161</Words>
  <Application>Microsoft Office PowerPoint</Application>
  <PresentationFormat>On-screen Show (4:3)</PresentationFormat>
  <Paragraphs>334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標楷體</vt:lpstr>
      <vt:lpstr>新細明體</vt:lpstr>
      <vt:lpstr>Arial</vt:lpstr>
      <vt:lpstr>Calibri</vt:lpstr>
      <vt:lpstr>Century Gothic</vt:lpstr>
      <vt:lpstr>Wingdings</vt:lpstr>
      <vt:lpstr>Vapor Trail</vt:lpstr>
      <vt:lpstr>Case5: Hertz car rental – Segmentation &amp; Poisson Negbin</vt:lpstr>
      <vt:lpstr>agenda</vt:lpstr>
      <vt:lpstr>Executive summary</vt:lpstr>
      <vt:lpstr>Biz Objective</vt:lpstr>
      <vt:lpstr>five Segments</vt:lpstr>
      <vt:lpstr>% Customers v. % Revenue &amp; NUM_DAYS</vt:lpstr>
      <vt:lpstr>Top down kpi and strategy</vt:lpstr>
      <vt:lpstr>Elasticity &amp; Test plan</vt:lpstr>
      <vt:lpstr>Financial Implication</vt:lpstr>
      <vt:lpstr>Clus1 (Silver) Poisson NegBin NUM_DAYS Forecast </vt:lpstr>
      <vt:lpstr>Clus2 (elder) Poisson NegBin NUM_DAYS Forecast </vt:lpstr>
      <vt:lpstr>Clus3 (churned) Poisson NegBin NUM_DAYS Forecast </vt:lpstr>
      <vt:lpstr>Clus4 (golden) Poisson NegBin NUM_DAYS Forecast </vt:lpstr>
      <vt:lpstr>Clus5 (newcomer) Poisson NegBin NUM_DAYS Forecast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Case1: Footwear store</dc:title>
  <dc:creator>Yu-Min Wang</dc:creator>
  <cp:lastModifiedBy>t420</cp:lastModifiedBy>
  <cp:revision>209</cp:revision>
  <cp:lastPrinted>2017-10-13T17:58:17Z</cp:lastPrinted>
  <dcterms:created xsi:type="dcterms:W3CDTF">2017-09-14T19:09:38Z</dcterms:created>
  <dcterms:modified xsi:type="dcterms:W3CDTF">2018-02-18T21:50:39Z</dcterms:modified>
</cp:coreProperties>
</file>

<file path=docProps/thumbnail.jpeg>
</file>